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876" r:id="rId2"/>
    <p:sldId id="875" r:id="rId3"/>
    <p:sldId id="874" r:id="rId4"/>
    <p:sldId id="872" r:id="rId5"/>
    <p:sldId id="873" r:id="rId6"/>
    <p:sldId id="885" r:id="rId7"/>
    <p:sldId id="877" r:id="rId8"/>
    <p:sldId id="882" r:id="rId9"/>
    <p:sldId id="883" r:id="rId10"/>
    <p:sldId id="884" r:id="rId11"/>
    <p:sldId id="886" r:id="rId12"/>
    <p:sldId id="896" r:id="rId13"/>
    <p:sldId id="897" r:id="rId14"/>
    <p:sldId id="898" r:id="rId15"/>
    <p:sldId id="899" r:id="rId16"/>
    <p:sldId id="900" r:id="rId17"/>
    <p:sldId id="902" r:id="rId18"/>
    <p:sldId id="901" r:id="rId19"/>
    <p:sldId id="903" r:id="rId20"/>
    <p:sldId id="887" r:id="rId21"/>
    <p:sldId id="904" r:id="rId22"/>
    <p:sldId id="905" r:id="rId23"/>
    <p:sldId id="906" r:id="rId24"/>
    <p:sldId id="907" r:id="rId25"/>
    <p:sldId id="908" r:id="rId26"/>
    <p:sldId id="909" r:id="rId27"/>
    <p:sldId id="910" r:id="rId28"/>
    <p:sldId id="911" r:id="rId29"/>
    <p:sldId id="912" r:id="rId30"/>
    <p:sldId id="918" r:id="rId31"/>
    <p:sldId id="919" r:id="rId32"/>
    <p:sldId id="915" r:id="rId33"/>
    <p:sldId id="916" r:id="rId34"/>
    <p:sldId id="917" r:id="rId35"/>
    <p:sldId id="495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D60093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32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97351-6D74-486F-8237-96391AEE6884}" type="slidenum">
              <a:rPr lang="en-US"/>
              <a:pPr/>
              <a:t>31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0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97351-6D74-486F-8237-96391AEE6884}" type="slidenum">
              <a:rPr lang="en-US"/>
              <a:pPr/>
              <a:t>32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0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F5247-C996-4D60-8610-55049443BBDF}" type="slidenum">
              <a:rPr lang="en-US"/>
              <a:pPr/>
              <a:t>33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49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7529A-540D-4395-94EE-B5B8AEA83322}" type="slidenum">
              <a:rPr lang="en-US"/>
              <a:pPr/>
              <a:t>34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3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32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390C0-9FCF-44D3-B757-716AE34F9953}" type="slidenum">
              <a:rPr lang="en-US"/>
              <a:pPr/>
              <a:t>23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7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ADCD6-C3B2-4063-9604-B4FC389DABF3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47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319E7-26DA-4581-BBE6-409943B4FA93}" type="slidenum">
              <a:rPr lang="en-US"/>
              <a:pPr/>
              <a:t>25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9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59BCC-D02B-49A0-8C0C-C81DDFE6164F}" type="slidenum">
              <a:rPr lang="en-US"/>
              <a:pPr/>
              <a:t>26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4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F3A0F-9306-465A-B42C-3C4AD860AD59}" type="slidenum">
              <a:rPr lang="en-US"/>
              <a:pPr/>
              <a:t>27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7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D3FB8-BE3A-40C0-A6E6-CD3D9588792C}" type="slidenum">
              <a:rPr lang="en-US"/>
              <a:pPr/>
              <a:t>28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8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785F4-CA7E-4E29-BC7D-EE21672CD1E1}" type="slidenum">
              <a:rPr lang="en-US"/>
              <a:pPr/>
              <a:t>29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5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CMSC202</a:t>
            </a:r>
            <a:br>
              <a:rPr lang="en-US" altLang="en-US" dirty="0"/>
            </a:br>
            <a:r>
              <a:rPr lang="en-US" altLang="en-US" dirty="0"/>
              <a:t> Computer Science II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13 – </a:t>
            </a:r>
            <a:br>
              <a:rPr lang="en-US" altLang="en-US" sz="4000" dirty="0"/>
            </a:br>
            <a:r>
              <a:rPr lang="en-US" altLang="en-US" dirty="0"/>
              <a:t>Friends and More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81500"/>
            <a:ext cx="6400800" cy="1752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</a:t>
            </a:r>
            <a:r>
              <a:rPr lang="en-US" dirty="0"/>
              <a:t>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25057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give </a:t>
            </a:r>
            <a:r>
              <a:rPr lang="en-US" altLang="en-US" dirty="0"/>
              <a:t>access to private </a:t>
            </a:r>
            <a:r>
              <a:rPr lang="en-US" altLang="en-US" dirty="0" smtClean="0"/>
              <a:t>member variables?</a:t>
            </a:r>
            <a:endParaRPr lang="en-US" altLang="en-US" dirty="0"/>
          </a:p>
          <a:p>
            <a:pPr lvl="3" eaLnBrk="1" hangingPunct="1"/>
            <a:endParaRPr lang="en-US" altLang="en-US" dirty="0"/>
          </a:p>
          <a:p>
            <a:r>
              <a:rPr lang="en-US" altLang="en-US" dirty="0" smtClean="0"/>
              <a:t>Useful for testing functionality</a:t>
            </a:r>
            <a:endParaRPr lang="en-US" altLang="en-US" dirty="0"/>
          </a:p>
          <a:p>
            <a:r>
              <a:rPr lang="en-US" altLang="en-US" dirty="0" smtClean="0"/>
              <a:t>Increased </a:t>
            </a:r>
            <a:r>
              <a:rPr lang="en-US" altLang="en-US" dirty="0"/>
              <a:t>speed</a:t>
            </a:r>
          </a:p>
          <a:p>
            <a:r>
              <a:rPr lang="en-US" altLang="en-US" dirty="0" smtClean="0"/>
              <a:t>Operator </a:t>
            </a:r>
            <a:r>
              <a:rPr lang="en-US" altLang="en-US" dirty="0"/>
              <a:t>overloading</a:t>
            </a:r>
          </a:p>
          <a:p>
            <a:r>
              <a:rPr lang="en-US" altLang="en-US" dirty="0" smtClean="0"/>
              <a:t>Enhances </a:t>
            </a:r>
            <a:r>
              <a:rPr lang="en-US" altLang="en-US" dirty="0"/>
              <a:t>encapsulation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dirty="0"/>
              <a:t>function being a friend is specified </a:t>
            </a:r>
            <a:r>
              <a:rPr lang="en-US" altLang="en-US" b="1" dirty="0"/>
              <a:t>in</a:t>
            </a:r>
            <a:r>
              <a:rPr lang="en-US" altLang="en-US" dirty="0"/>
              <a:t> the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38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32800" cy="4742531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Destructors</a:t>
            </a:r>
            <a:r>
              <a:rPr lang="en-US" altLang="en-US" dirty="0" smtClean="0"/>
              <a:t> </a:t>
            </a:r>
            <a:r>
              <a:rPr lang="en-US" altLang="en-US" dirty="0"/>
              <a:t>are the opposite of constructors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 smtClean="0"/>
              <a:t>Used </a:t>
            </a:r>
            <a:r>
              <a:rPr lang="en-US" altLang="en-US" dirty="0"/>
              <a:t>when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delete() </a:t>
            </a:r>
            <a:r>
              <a:rPr lang="en-US" altLang="en-US" dirty="0"/>
              <a:t>is called on an instance of a user-created class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 smtClean="0"/>
              <a:t>Compiler </a:t>
            </a:r>
            <a:r>
              <a:rPr lang="en-US" altLang="en-US" dirty="0"/>
              <a:t>automatically provides one for you</a:t>
            </a:r>
          </a:p>
          <a:p>
            <a:pPr lvl="1"/>
            <a:r>
              <a:rPr lang="en-US" altLang="en-US" dirty="0" smtClean="0"/>
              <a:t>Does </a:t>
            </a:r>
            <a:r>
              <a:rPr lang="en-US" altLang="en-US" dirty="0"/>
              <a:t>not take into account dynamic </a:t>
            </a:r>
            <a:r>
              <a:rPr lang="en-US" altLang="en-US" dirty="0" smtClean="0"/>
              <a:t>memory</a:t>
            </a:r>
          </a:p>
          <a:p>
            <a:pPr lvl="1"/>
            <a:r>
              <a:rPr lang="en-US" altLang="en-US" dirty="0" smtClean="0"/>
              <a:t>If your class uses dynamic memory, you must write a better destructor to prevent memory leaks!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32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 Example: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Let’s </a:t>
            </a:r>
            <a:r>
              <a:rPr lang="en-US" dirty="0"/>
              <a:t>say we have a new member variable of our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/>
              <a:t> class called ‘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m_next_holiday</a:t>
            </a:r>
            <a:r>
              <a:rPr lang="en-US" dirty="0"/>
              <a:t>’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 smtClean="0"/>
              <a:t>Pointer </a:t>
            </a:r>
            <a:r>
              <a:rPr lang="en-US" altLang="en-US" dirty="0"/>
              <a:t>to a string with </a:t>
            </a:r>
            <a:r>
              <a:rPr lang="en-US" altLang="en-US" dirty="0" smtClean="0"/>
              <a:t>name </a:t>
            </a:r>
            <a:r>
              <a:rPr lang="en-US" altLang="en-US" dirty="0"/>
              <a:t>of the next holiday</a:t>
            </a:r>
          </a:p>
          <a:p>
            <a:pPr marL="1371600" lvl="3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m_next_holiday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8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 Example: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</a:t>
            </a:r>
            <a:r>
              <a:rPr lang="en-US" dirty="0"/>
              <a:t>will need to update the constructor</a:t>
            </a:r>
          </a:p>
          <a:p>
            <a:pPr lvl="3"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800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next_holiday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SetYear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m_next_holiday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new string;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m_next_holiday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next_holiday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78300" y="3378200"/>
            <a:ext cx="46101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What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other changes do we need to make to a class when adding a new member variable?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4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also now need to create a destructor of our own:</a:t>
            </a:r>
          </a:p>
          <a:p>
            <a:pPr lvl="3">
              <a:defRPr/>
            </a:pPr>
            <a:endParaRPr lang="en-US" dirty="0"/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~Date();   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our destructor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Destructors must have a tilde </a:t>
            </a:r>
            <a:r>
              <a:rPr lang="en-US" dirty="0" smtClean="0"/>
              <a:t>at the front</a:t>
            </a:r>
            <a:endParaRPr lang="en-US" dirty="0"/>
          </a:p>
          <a:p>
            <a:pPr>
              <a:defRPr/>
            </a:pPr>
            <a:r>
              <a:rPr lang="en-US" dirty="0"/>
              <a:t>Similar to a constructor:</a:t>
            </a:r>
          </a:p>
          <a:p>
            <a:pPr lvl="1">
              <a:defRPr/>
            </a:pPr>
            <a:r>
              <a:rPr lang="en-US" dirty="0"/>
              <a:t>Destructor has no return type</a:t>
            </a:r>
          </a:p>
          <a:p>
            <a:pPr lvl="1">
              <a:defRPr/>
            </a:pPr>
            <a:r>
              <a:rPr lang="en-US" dirty="0"/>
              <a:t>Same name as the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9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Destructor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destructor needs to free </a:t>
            </a:r>
            <a:r>
              <a:rPr lang="en-US" altLang="en-US" b="1" i="1" u="sng" dirty="0" smtClean="0"/>
              <a:t>all</a:t>
            </a:r>
            <a:r>
              <a:rPr lang="en-US" altLang="en-US" dirty="0" smtClean="0"/>
              <a:t> of the dynamically </a:t>
            </a:r>
            <a:r>
              <a:rPr lang="en-US" altLang="en-US" dirty="0"/>
              <a:t>allocated </a:t>
            </a:r>
            <a:r>
              <a:rPr lang="en-US" altLang="en-US" dirty="0" smtClean="0"/>
              <a:t>memory</a:t>
            </a:r>
          </a:p>
          <a:p>
            <a:pPr lvl="1"/>
            <a:r>
              <a:rPr lang="en-US" altLang="en-US" dirty="0" smtClean="0"/>
              <a:t>Otherwise we will have </a:t>
            </a:r>
            <a:r>
              <a:rPr lang="en-US" altLang="en-US" b="1" i="1" dirty="0" smtClean="0"/>
              <a:t>memory leaks</a:t>
            </a:r>
            <a:endParaRPr lang="en-US" altLang="en-US" b="1" i="1" dirty="0"/>
          </a:p>
          <a:p>
            <a:endParaRPr lang="en-US" altLang="en-US" dirty="0"/>
          </a:p>
          <a:p>
            <a:r>
              <a:rPr lang="en-US" altLang="en-US" dirty="0"/>
              <a:t>Most basic version of a destructor</a:t>
            </a:r>
          </a:p>
          <a:p>
            <a:pPr lvl="3"/>
            <a:endParaRPr lang="en-US" alt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m_next_holiday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8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Carefulness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369300" cy="4742531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m_next_holiday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This works, but it isn’t very secure for the data, and it isn’t very careful with our pointers</a:t>
            </a:r>
          </a:p>
          <a:p>
            <a:pPr lvl="1"/>
            <a:r>
              <a:rPr lang="en-US" dirty="0" smtClean="0"/>
              <a:t>What if someone gets access to this memory later?</a:t>
            </a:r>
          </a:p>
          <a:p>
            <a:pPr lvl="1"/>
            <a:r>
              <a:rPr lang="en-US" dirty="0" smtClean="0"/>
              <a:t>What if my code tries to access </a:t>
            </a:r>
            <a:r>
              <a:rPr lang="en-US" dirty="0" err="1" smtClean="0"/>
              <a:t>m_next_holiday</a:t>
            </a:r>
            <a:r>
              <a:rPr lang="en-US" dirty="0" smtClean="0"/>
              <a:t> after it’s been deleted?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6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Destructor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Clears </a:t>
            </a:r>
            <a:r>
              <a:rPr lang="en-US" sz="2800" b="1" i="1" dirty="0"/>
              <a:t>all</a:t>
            </a:r>
            <a:r>
              <a:rPr lang="en-US" sz="2800" dirty="0"/>
              <a:t> information and sets pointers to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>
              <a:defRPr/>
            </a:pPr>
            <a:endParaRPr lang="en-US" sz="1600" b="1" dirty="0"/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clear member variable info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n-US" sz="2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m_next_holiday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 and set pointers to NULL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delete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m_next_holiday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m_next_holiday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NULL;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50000" y="4937800"/>
            <a:ext cx="25273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Why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aren’t we using the mutator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functions here?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4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Done </a:t>
            </a:r>
            <a:r>
              <a:rPr lang="en-US" dirty="0"/>
              <a:t>using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delete()</a:t>
            </a:r>
            <a:r>
              <a:rPr lang="en-US" dirty="0" smtClean="0"/>
              <a:t> </a:t>
            </a:r>
            <a:r>
              <a:rPr lang="en-US" dirty="0"/>
              <a:t>function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 smtClean="0"/>
              <a:t>Takes </a:t>
            </a:r>
            <a:r>
              <a:rPr lang="en-US" altLang="en-US" dirty="0"/>
              <a:t>a pointer as an argument: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(grades);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(letters);</a:t>
            </a:r>
            <a:r>
              <a:rPr lang="en-US" dirty="0" smtClean="0"/>
              <a:t>	</a:t>
            </a:r>
            <a:endParaRPr lang="en-US" dirty="0"/>
          </a:p>
          <a:p>
            <a:pPr lvl="3">
              <a:defRPr/>
            </a:pP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delete() </a:t>
            </a:r>
            <a:r>
              <a:rPr lang="en-US" altLang="en-US" dirty="0"/>
              <a:t>does not work recursively</a:t>
            </a:r>
          </a:p>
          <a:p>
            <a:pPr lvl="1" eaLnBrk="1" hangingPunct="1">
              <a:defRPr/>
            </a:pPr>
            <a:r>
              <a:rPr lang="en-US" altLang="en-US" dirty="0" smtClean="0"/>
              <a:t>For </a:t>
            </a:r>
            <a:r>
              <a:rPr lang="en-US" altLang="en-US" dirty="0"/>
              <a:t>each individual allocation, there </a:t>
            </a:r>
            <a:r>
              <a:rPr lang="en-US" altLang="en-US" b="1" u="sng" dirty="0"/>
              <a:t>must</a:t>
            </a:r>
            <a:r>
              <a:rPr lang="en-US" altLang="en-US" dirty="0"/>
              <a:t> be an individual call to free that allocated memory</a:t>
            </a:r>
          </a:p>
          <a:p>
            <a:pPr lvl="1" eaLnBrk="1" hangingPunct="1">
              <a:defRPr/>
            </a:pPr>
            <a:r>
              <a:rPr lang="en-US" altLang="en-US" dirty="0" smtClean="0"/>
              <a:t>Called </a:t>
            </a:r>
            <a:r>
              <a:rPr lang="en-US" altLang="en-US" dirty="0"/>
              <a:t>in a </a:t>
            </a:r>
            <a:r>
              <a:rPr lang="en-US" altLang="en-US" b="1" u="sng" dirty="0"/>
              <a:t>sensible</a:t>
            </a:r>
            <a:r>
              <a:rPr lang="en-US" altLang="en-US" dirty="0"/>
              <a:t> order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  <a:p>
            <a:pPr lvl="1"/>
            <a:r>
              <a:rPr lang="en-US" sz="3200" dirty="0"/>
              <a:t>Traversal</a:t>
            </a:r>
          </a:p>
          <a:p>
            <a:pPr lvl="1"/>
            <a:r>
              <a:rPr lang="en-US" sz="3200" dirty="0"/>
              <a:t>Creation</a:t>
            </a:r>
          </a:p>
          <a:p>
            <a:pPr lvl="1"/>
            <a:r>
              <a:rPr lang="en-US" sz="3200" dirty="0"/>
              <a:t>Insertion</a:t>
            </a:r>
          </a:p>
          <a:p>
            <a:pPr lvl="1"/>
            <a:r>
              <a:rPr lang="en-US" sz="3200" dirty="0"/>
              <a:t>Deletion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1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032"/>
            <a:ext cx="8229600" cy="474253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600" dirty="0"/>
              <a:t>In what order would you free the </a:t>
            </a:r>
            <a:br>
              <a:rPr lang="en-US" altLang="en-US" sz="3600" dirty="0"/>
            </a:br>
            <a:r>
              <a:rPr lang="en-US" altLang="en-US" sz="3600" dirty="0"/>
              <a:t>nodes of this linked list</a:t>
            </a:r>
            <a:r>
              <a:rPr lang="en-US" altLang="en-US" sz="3600" dirty="0" smtClean="0"/>
              <a:t>?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895350" y="3484563"/>
            <a:ext cx="7064375" cy="649287"/>
            <a:chOff x="895140" y="3484095"/>
            <a:chExt cx="7064615" cy="649075"/>
          </a:xfrm>
          <a:solidFill>
            <a:schemeClr val="accent5">
              <a:lumMod val="60000"/>
              <a:lumOff val="40000"/>
            </a:schemeClr>
          </a:solidFill>
          <a:effectLst/>
        </p:grpSpPr>
        <p:sp>
          <p:nvSpPr>
            <p:cNvPr id="6" name="Rounded Rectangle 5"/>
            <p:cNvSpPr/>
            <p:nvPr/>
          </p:nvSpPr>
          <p:spPr bwMode="auto">
            <a:xfrm>
              <a:off x="895140" y="3484095"/>
              <a:ext cx="1023973" cy="64907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2403316" y="3484095"/>
              <a:ext cx="1022385" cy="649075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909905" y="3484095"/>
              <a:ext cx="1023972" cy="649075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5433957" y="3484095"/>
              <a:ext cx="1023972" cy="649075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935783" y="3484095"/>
              <a:ext cx="1023972" cy="649075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E</a:t>
              </a:r>
            </a:p>
          </p:txBody>
        </p:sp>
        <p:cxnSp>
          <p:nvCxnSpPr>
            <p:cNvPr id="11" name="Straight Arrow Connector 10"/>
            <p:cNvCxnSpPr>
              <a:stCxn id="7" idx="3"/>
              <a:endCxn id="8" idx="1"/>
            </p:cNvCxnSpPr>
            <p:nvPr/>
          </p:nvCxnSpPr>
          <p:spPr bwMode="auto">
            <a:xfrm flipV="1">
              <a:off x="3425701" y="3809426"/>
              <a:ext cx="484204" cy="0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8" idx="3"/>
              <a:endCxn id="9" idx="1"/>
            </p:cNvCxnSpPr>
            <p:nvPr/>
          </p:nvCxnSpPr>
          <p:spPr bwMode="auto">
            <a:xfrm>
              <a:off x="4933877" y="3809426"/>
              <a:ext cx="500080" cy="0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3"/>
              <a:endCxn id="10" idx="1"/>
            </p:cNvCxnSpPr>
            <p:nvPr/>
          </p:nvCxnSpPr>
          <p:spPr bwMode="auto">
            <a:xfrm>
              <a:off x="6457929" y="3809426"/>
              <a:ext cx="477854" cy="0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3"/>
              <a:endCxn id="7" idx="1"/>
            </p:cNvCxnSpPr>
            <p:nvPr/>
          </p:nvCxnSpPr>
          <p:spPr bwMode="auto">
            <a:xfrm>
              <a:off x="1919113" y="3807839"/>
              <a:ext cx="484203" cy="1586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46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032"/>
            <a:ext cx="8229600" cy="474253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600" dirty="0"/>
              <a:t>In what order would you free the </a:t>
            </a:r>
            <a:br>
              <a:rPr lang="en-US" altLang="en-US" sz="3600" dirty="0"/>
            </a:br>
            <a:r>
              <a:rPr lang="en-US" altLang="en-US" sz="3600" dirty="0"/>
              <a:t>nodes of this </a:t>
            </a:r>
            <a:r>
              <a:rPr lang="en-US" altLang="en-US" sz="3600" dirty="0" smtClean="0"/>
              <a:t>binary tree?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grpSp>
        <p:nvGrpSpPr>
          <p:cNvPr id="15" name="Group 15370"/>
          <p:cNvGrpSpPr>
            <a:grpSpLocks/>
          </p:cNvGrpSpPr>
          <p:nvPr/>
        </p:nvGrpSpPr>
        <p:grpSpPr bwMode="auto">
          <a:xfrm>
            <a:off x="1958975" y="2590800"/>
            <a:ext cx="5334000" cy="3925888"/>
            <a:chOff x="1959429" y="2590800"/>
            <a:chExt cx="5333998" cy="3925667"/>
          </a:xfrm>
          <a:solidFill>
            <a:schemeClr val="accent5">
              <a:lumMod val="60000"/>
              <a:lumOff val="40000"/>
            </a:schemeClr>
          </a:solidFill>
          <a:effectLst/>
        </p:grpSpPr>
        <p:sp>
          <p:nvSpPr>
            <p:cNvPr id="16" name="Rounded Rectangle 15"/>
            <p:cNvSpPr/>
            <p:nvPr/>
          </p:nvSpPr>
          <p:spPr bwMode="auto">
            <a:xfrm>
              <a:off x="3505653" y="2590800"/>
              <a:ext cx="1022350" cy="649251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969328" y="3773421"/>
              <a:ext cx="1023938" cy="649250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18" name="Straight Arrow Connector 17"/>
            <p:cNvCxnSpPr>
              <a:stCxn id="16" idx="2"/>
              <a:endCxn id="17" idx="0"/>
            </p:cNvCxnSpPr>
            <p:nvPr/>
          </p:nvCxnSpPr>
          <p:spPr bwMode="auto">
            <a:xfrm>
              <a:off x="4016828" y="3240051"/>
              <a:ext cx="1463674" cy="533370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 bwMode="auto">
            <a:xfrm flipH="1">
              <a:off x="1959429" y="3773421"/>
              <a:ext cx="1023938" cy="649250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20" name="Straight Arrow Connector 19"/>
            <p:cNvCxnSpPr>
              <a:stCxn id="16" idx="2"/>
              <a:endCxn id="19" idx="0"/>
            </p:cNvCxnSpPr>
            <p:nvPr/>
          </p:nvCxnSpPr>
          <p:spPr bwMode="auto">
            <a:xfrm flipH="1">
              <a:off x="2470604" y="3240051"/>
              <a:ext cx="1546224" cy="533370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 bwMode="auto">
            <a:xfrm>
              <a:off x="2481717" y="4800476"/>
              <a:ext cx="1023937" cy="649251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22" name="Straight Arrow Connector 21"/>
            <p:cNvCxnSpPr>
              <a:stCxn id="19" idx="2"/>
              <a:endCxn id="21" idx="0"/>
            </p:cNvCxnSpPr>
            <p:nvPr/>
          </p:nvCxnSpPr>
          <p:spPr bwMode="auto">
            <a:xfrm>
              <a:off x="2470604" y="4422672"/>
              <a:ext cx="522288" cy="377804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 bwMode="auto">
            <a:xfrm>
              <a:off x="5669416" y="4800476"/>
              <a:ext cx="1022350" cy="649251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24" name="Straight Arrow Connector 23"/>
            <p:cNvCxnSpPr>
              <a:stCxn id="17" idx="2"/>
              <a:endCxn id="23" idx="0"/>
            </p:cNvCxnSpPr>
            <p:nvPr/>
          </p:nvCxnSpPr>
          <p:spPr bwMode="auto">
            <a:xfrm>
              <a:off x="5480503" y="4422672"/>
              <a:ext cx="700088" cy="377804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 bwMode="auto">
            <a:xfrm flipH="1">
              <a:off x="4321628" y="4800476"/>
              <a:ext cx="1023938" cy="649251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E</a:t>
              </a:r>
            </a:p>
          </p:txBody>
        </p:sp>
        <p:cxnSp>
          <p:nvCxnSpPr>
            <p:cNvPr id="26" name="Straight Arrow Connector 25"/>
            <p:cNvCxnSpPr>
              <a:stCxn id="17" idx="2"/>
              <a:endCxn id="25" idx="0"/>
            </p:cNvCxnSpPr>
            <p:nvPr/>
          </p:nvCxnSpPr>
          <p:spPr bwMode="auto">
            <a:xfrm flipH="1">
              <a:off x="4832803" y="4422672"/>
              <a:ext cx="647700" cy="377804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 bwMode="auto">
            <a:xfrm>
              <a:off x="6269490" y="5867216"/>
              <a:ext cx="1023937" cy="649251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H</a:t>
              </a:r>
            </a:p>
          </p:txBody>
        </p:sp>
        <p:cxnSp>
          <p:nvCxnSpPr>
            <p:cNvPr id="28" name="Straight Arrow Connector 27"/>
            <p:cNvCxnSpPr>
              <a:stCxn id="23" idx="2"/>
              <a:endCxn id="27" idx="0"/>
            </p:cNvCxnSpPr>
            <p:nvPr/>
          </p:nvCxnSpPr>
          <p:spPr bwMode="auto">
            <a:xfrm>
              <a:off x="6180590" y="5449727"/>
              <a:ext cx="601662" cy="417488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 bwMode="auto">
            <a:xfrm flipH="1">
              <a:off x="5102678" y="5867216"/>
              <a:ext cx="1023938" cy="649251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G</a:t>
              </a:r>
            </a:p>
          </p:txBody>
        </p:sp>
        <p:cxnSp>
          <p:nvCxnSpPr>
            <p:cNvPr id="30" name="Straight Arrow Connector 29"/>
            <p:cNvCxnSpPr>
              <a:stCxn id="23" idx="2"/>
              <a:endCxn id="29" idx="0"/>
            </p:cNvCxnSpPr>
            <p:nvPr/>
          </p:nvCxnSpPr>
          <p:spPr bwMode="auto">
            <a:xfrm flipH="1">
              <a:off x="5613853" y="5449727"/>
              <a:ext cx="566738" cy="417488"/>
            </a:xfrm>
            <a:prstGeom prst="straightConnector1">
              <a:avLst/>
            </a:prstGeom>
            <a:grpFill/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47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 Constructors and Assignment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Objects…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does C++ </a:t>
            </a:r>
            <a:r>
              <a:rPr lang="en-US" dirty="0"/>
              <a:t>make </a:t>
            </a:r>
            <a:r>
              <a:rPr lang="en-US" dirty="0" smtClean="0"/>
              <a:t>copies of objects?</a:t>
            </a:r>
            <a:endParaRPr lang="en-US" dirty="0"/>
          </a:p>
          <a:p>
            <a:pPr lvl="1"/>
            <a:r>
              <a:rPr lang="en-US" dirty="0"/>
              <a:t>Pass by value</a:t>
            </a:r>
          </a:p>
          <a:p>
            <a:pPr lvl="1"/>
            <a:r>
              <a:rPr lang="en-US" dirty="0"/>
              <a:t>Return by value</a:t>
            </a:r>
          </a:p>
          <a:p>
            <a:pPr lvl="1"/>
            <a:r>
              <a:rPr lang="en-US" dirty="0"/>
              <a:t>Assignment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nd…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object initialized </a:t>
            </a:r>
            <a:r>
              <a:rPr lang="en-US" dirty="0" smtClean="0"/>
              <a:t>from existing </a:t>
            </a:r>
            <a:r>
              <a:rPr lang="en-US" dirty="0" smtClean="0"/>
              <a:t>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8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Constructor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Initialize an object based on an existing object</a:t>
            </a:r>
          </a:p>
          <a:p>
            <a:r>
              <a:rPr lang="en-US"/>
              <a:t>Examples:</a:t>
            </a:r>
          </a:p>
          <a:p>
            <a:pPr lvl="1">
              <a:buFontTx/>
              <a:buNone/>
            </a:pPr>
            <a:r>
              <a:rPr lang="en-US" b="1">
                <a:latin typeface="Courier New" panose="02070309020205020404" pitchFamily="49" charset="0"/>
              </a:rPr>
              <a:t>int a = 7;</a:t>
            </a:r>
          </a:p>
          <a:p>
            <a:pPr lvl="1">
              <a:buFontTx/>
              <a:buNone/>
            </a:pPr>
            <a:r>
              <a:rPr lang="en-US" b="1">
                <a:latin typeface="Courier New" panose="02070309020205020404" pitchFamily="49" charset="0"/>
              </a:rPr>
              <a:t>int b(a);	// Copy constructor</a:t>
            </a:r>
          </a:p>
          <a:p>
            <a:pPr lvl="1">
              <a:buFontTx/>
              <a:buNone/>
            </a:pPr>
            <a:endParaRPr lang="en-US" b="1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b="1">
                <a:latin typeface="Courier New" panose="02070309020205020404" pitchFamily="49" charset="0"/>
              </a:rPr>
              <a:t>Shoe shoeOfMJ( “Nike”, 16 );</a:t>
            </a:r>
          </a:p>
          <a:p>
            <a:pPr lvl="1">
              <a:buFontTx/>
              <a:buNone/>
            </a:pPr>
            <a:r>
              <a:rPr lang="en-US" b="1">
                <a:latin typeface="Courier New" panose="02070309020205020404" pitchFamily="49" charset="0"/>
              </a:rPr>
              <a:t>Shoe myShoe( shoeOfMJ );	// Copy</a:t>
            </a:r>
          </a:p>
        </p:txBody>
      </p:sp>
    </p:spTree>
    <p:extLst>
      <p:ext uri="{BB962C8B-B14F-4D97-AF65-F5344CB8AC3E}">
        <p14:creationId xmlns:p14="http://schemas.microsoft.com/office/powerpoint/2010/main" val="410570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Constructor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when dynamic memory is allocated</a:t>
            </a:r>
          </a:p>
          <a:p>
            <a:r>
              <a:rPr lang="en-US"/>
              <a:t>Syntax:</a:t>
            </a:r>
          </a:p>
          <a:p>
            <a:pPr lvl="1"/>
            <a:r>
              <a:rPr lang="en-US"/>
              <a:t>Prototype:</a:t>
            </a:r>
          </a:p>
          <a:p>
            <a:pPr lvl="2">
              <a:buFontTx/>
              <a:buNone/>
            </a:pPr>
            <a:r>
              <a:rPr lang="en-US" b="1">
                <a:latin typeface="Courier New" panose="02070309020205020404" pitchFamily="49" charset="0"/>
              </a:rPr>
              <a:t>ClassName( const ClassName&amp; obj );</a:t>
            </a:r>
          </a:p>
          <a:p>
            <a:pPr lvl="1"/>
            <a:r>
              <a:rPr lang="en-US"/>
              <a:t>Implementation:</a:t>
            </a:r>
          </a:p>
          <a:p>
            <a:pPr lvl="2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ClassName::ClassName( const ClassName&amp; obj )</a:t>
            </a:r>
          </a:p>
          <a:p>
            <a:pPr lvl="2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// code to dynamically allocate data</a:t>
            </a:r>
          </a:p>
          <a:p>
            <a:pPr lvl="2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lvl="2"/>
            <a:endParaRPr lang="en-US" sz="1800" b="1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1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care?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</a:t>
            </a:r>
          </a:p>
          <a:p>
            <a:pPr lvl="1"/>
            <a:r>
              <a:rPr lang="en-US"/>
              <a:t>Assignment (by default) makes a direct copy of data members…</a:t>
            </a:r>
          </a:p>
          <a:p>
            <a:pPr lvl="1"/>
            <a:r>
              <a:rPr lang="en-US"/>
              <a:t>With dynamic memory – this would be copying pointers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066800" y="4419600"/>
            <a:ext cx="1600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Class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</a:rPr>
              <a:t>-------------</a:t>
            </a:r>
          </a:p>
          <a:p>
            <a:pPr algn="ctr"/>
            <a:r>
              <a:rPr lang="en-US" sz="1800" dirty="0" err="1">
                <a:latin typeface="Arial" panose="020B0604020202020204" pitchFamily="34" charset="0"/>
              </a:rPr>
              <a:t>int</a:t>
            </a:r>
            <a:r>
              <a:rPr lang="en-US" sz="1800" dirty="0">
                <a:latin typeface="Arial" panose="020B0604020202020204" pitchFamily="34" charset="0"/>
              </a:rPr>
              <a:t> *data1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</a:rPr>
              <a:t>string *data2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</a:rPr>
              <a:t>Object *data3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276600" y="4343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76600" y="4953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abc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76600" y="556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Foo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bar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2362200" y="45720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2514600" y="5181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5908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105400" y="4419600"/>
            <a:ext cx="1600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Class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-------------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int *data1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string *data2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Object *data3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 flipV="1">
            <a:off x="3886200" y="4572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 flipV="1">
            <a:off x="3886200" y="5181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38862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want?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object should have own memory allocated to members…</a:t>
            </a:r>
          </a:p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3657600"/>
            <a:ext cx="1600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Class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</a:rPr>
              <a:t>-------------</a:t>
            </a:r>
          </a:p>
          <a:p>
            <a:pPr algn="ctr"/>
            <a:r>
              <a:rPr lang="en-US" sz="1800" dirty="0" err="1">
                <a:latin typeface="Arial" panose="020B0604020202020204" pitchFamily="34" charset="0"/>
              </a:rPr>
              <a:t>int</a:t>
            </a:r>
            <a:r>
              <a:rPr lang="en-US" sz="1800" dirty="0">
                <a:latin typeface="Arial" panose="020B0604020202020204" pitchFamily="34" charset="0"/>
              </a:rPr>
              <a:t> *data1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</a:rPr>
              <a:t>string *data2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</a:rPr>
              <a:t>Object *data3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4290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429000" y="4191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abc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429000" y="4800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Foo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bar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514600" y="38100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2667000" y="4419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7432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105400" y="3733800"/>
            <a:ext cx="1600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Class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-------------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int *data1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string *data2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Object *data3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315200" y="3657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7315200" y="4267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abc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7315200" y="4876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Foo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bar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6400800" y="3886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6553200" y="4495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66294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637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class Shoe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public: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Shoe( </a:t>
            </a:r>
            <a:r>
              <a:rPr lang="en-US" sz="1900" b="1" dirty="0" err="1">
                <a:latin typeface="Courier New" panose="02070309020205020404" pitchFamily="49" charset="0"/>
              </a:rPr>
              <a:t>const</a:t>
            </a:r>
            <a:r>
              <a:rPr lang="en-US" sz="1900" b="1" dirty="0">
                <a:latin typeface="Courier New" panose="02070309020205020404" pitchFamily="49" charset="0"/>
              </a:rPr>
              <a:t> Shoe&amp; shoe 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private: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900" b="1" dirty="0" err="1">
                <a:latin typeface="Courier New" panose="02070309020205020404" pitchFamily="49" charset="0"/>
              </a:rPr>
              <a:t>int</a:t>
            </a:r>
            <a:r>
              <a:rPr lang="en-US" sz="1900" b="1" dirty="0">
                <a:latin typeface="Courier New" panose="02070309020205020404" pitchFamily="49" charset="0"/>
              </a:rPr>
              <a:t> *</a:t>
            </a:r>
            <a:r>
              <a:rPr lang="en-US" sz="1900" b="1" dirty="0" err="1">
                <a:latin typeface="Courier New" panose="02070309020205020404" pitchFamily="49" charset="0"/>
              </a:rPr>
              <a:t>m_size</a:t>
            </a:r>
            <a:r>
              <a:rPr lang="en-US" sz="1900" b="1" dirty="0">
                <a:latin typeface="Courier New" panose="02070309020205020404" pitchFamily="49" charset="0"/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string *</a:t>
            </a:r>
            <a:r>
              <a:rPr lang="en-US" sz="1900" b="1" dirty="0" err="1">
                <a:latin typeface="Courier New" panose="02070309020205020404" pitchFamily="49" charset="0"/>
              </a:rPr>
              <a:t>m_brand</a:t>
            </a:r>
            <a:r>
              <a:rPr lang="en-US" sz="19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Shoe::Shoe( </a:t>
            </a:r>
            <a:r>
              <a:rPr lang="en-US" sz="1800" b="1" dirty="0" err="1">
                <a:latin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</a:rPr>
              <a:t> Shoe&amp; shoe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err="1">
                <a:latin typeface="Courier New" panose="02070309020205020404" pitchFamily="49" charset="0"/>
              </a:rPr>
              <a:t>m_size</a:t>
            </a:r>
            <a:r>
              <a:rPr lang="en-US" sz="1900" b="1" dirty="0">
                <a:latin typeface="Courier New" panose="02070309020205020404" pitchFamily="49" charset="0"/>
              </a:rPr>
              <a:t> = new </a:t>
            </a:r>
            <a:r>
              <a:rPr lang="en-US" sz="1900" b="1" dirty="0" err="1">
                <a:latin typeface="Courier New" panose="02070309020205020404" pitchFamily="49" charset="0"/>
              </a:rPr>
              <a:t>int</a:t>
            </a:r>
            <a:r>
              <a:rPr lang="en-US" sz="1900" b="1" dirty="0">
                <a:latin typeface="Courier New" panose="02070309020205020404" pitchFamily="49" charset="0"/>
              </a:rPr>
              <a:t>( *</a:t>
            </a:r>
            <a:r>
              <a:rPr lang="en-US" sz="1900" b="1" dirty="0" err="1">
                <a:latin typeface="Courier New" panose="02070309020205020404" pitchFamily="49" charset="0"/>
              </a:rPr>
              <a:t>shoe.m_size</a:t>
            </a:r>
            <a:r>
              <a:rPr lang="en-US" sz="1900" b="1" dirty="0">
                <a:latin typeface="Courier New" panose="02070309020205020404" pitchFamily="49" charset="0"/>
              </a:rPr>
              <a:t> 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="1" dirty="0" err="1">
                <a:latin typeface="Courier New" panose="02070309020205020404" pitchFamily="49" charset="0"/>
              </a:rPr>
              <a:t>m_brand</a:t>
            </a:r>
            <a:r>
              <a:rPr lang="en-US" sz="1900" b="1" dirty="0">
                <a:latin typeface="Courier New" panose="02070309020205020404" pitchFamily="49" charset="0"/>
              </a:rPr>
              <a:t> = new string( *</a:t>
            </a:r>
            <a:r>
              <a:rPr lang="en-US" sz="1900" b="1" dirty="0" err="1">
                <a:latin typeface="Courier New" panose="02070309020205020404" pitchFamily="49" charset="0"/>
              </a:rPr>
              <a:t>shoe.m_brand</a:t>
            </a:r>
            <a:r>
              <a:rPr lang="en-US" sz="1900" b="1" dirty="0">
                <a:latin typeface="Courier New" panose="02070309020205020404" pitchFamily="49" charset="0"/>
              </a:rPr>
              <a:t>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05200" y="4349750"/>
            <a:ext cx="1905000" cy="4572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5257800" y="3613150"/>
            <a:ext cx="533400" cy="736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57800" y="3200400"/>
            <a:ext cx="2667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What’s going on here?</a:t>
            </a:r>
          </a:p>
        </p:txBody>
      </p:sp>
    </p:spTree>
    <p:extLst>
      <p:ext uri="{BB962C8B-B14F-4D97-AF65-F5344CB8AC3E}">
        <p14:creationId xmlns:p14="http://schemas.microsoft.com/office/powerpoint/2010/main" val="245942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else?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/>
              <a:t>Assignment Operator</a:t>
            </a:r>
          </a:p>
          <a:p>
            <a:pPr lvl="1"/>
            <a:r>
              <a:rPr lang="en-US" sz="2200"/>
              <a:t>Define if using dynamic memory</a:t>
            </a:r>
          </a:p>
          <a:p>
            <a:r>
              <a:rPr lang="en-US" sz="2700"/>
              <a:t>Syntax:</a:t>
            </a:r>
          </a:p>
          <a:p>
            <a:pPr lvl="1"/>
            <a:r>
              <a:rPr lang="en-US" sz="2200"/>
              <a:t>Prototype:</a:t>
            </a:r>
          </a:p>
          <a:p>
            <a:pPr lvl="2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ClassName&amp; operator=( const ClassName&amp; obj );</a:t>
            </a:r>
          </a:p>
          <a:p>
            <a:pPr lvl="1"/>
            <a:r>
              <a:rPr lang="en-US" sz="2200"/>
              <a:t>Definition:</a:t>
            </a:r>
          </a:p>
          <a:p>
            <a:pPr lvl="1">
              <a:buFontTx/>
              <a:buNone/>
            </a:pPr>
            <a:r>
              <a:rPr lang="en-US" sz="1600" b="1">
                <a:latin typeface="Courier New" panose="02070309020205020404" pitchFamily="49" charset="0"/>
              </a:rPr>
              <a:t>ClassName&amp; ClassName::operator=( const ClassName&amp; obj )</a:t>
            </a:r>
          </a:p>
          <a:p>
            <a:pPr lvl="1">
              <a:buFontTx/>
              <a:buNone/>
            </a:pPr>
            <a:r>
              <a:rPr lang="en-US" sz="1600" b="1">
                <a:latin typeface="Courier New" panose="02070309020205020404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en-US" sz="1600" b="1">
                <a:latin typeface="Courier New" panose="02070309020205020404" pitchFamily="49" charset="0"/>
              </a:rPr>
              <a:t>// Deallocate existing memory, if necessary</a:t>
            </a:r>
          </a:p>
          <a:p>
            <a:pPr lvl="2">
              <a:buFontTx/>
              <a:buNone/>
            </a:pPr>
            <a:r>
              <a:rPr lang="en-US" sz="1600" b="1">
                <a:latin typeface="Courier New" panose="02070309020205020404" pitchFamily="49" charset="0"/>
              </a:rPr>
              <a:t>// Allocate new memory</a:t>
            </a:r>
          </a:p>
          <a:p>
            <a:pPr lvl="1">
              <a:buFontTx/>
              <a:buNone/>
            </a:pPr>
            <a:r>
              <a:rPr lang="en-US" sz="1600" b="1">
                <a:latin typeface="Courier New" panose="02070309020205020404" pitchFamily="49" charset="0"/>
              </a:rPr>
              <a:t>}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863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2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This?</a:t>
            </a:r>
            <a:endParaRPr lang="en-US" dirty="0"/>
          </a:p>
        </p:txBody>
      </p:sp>
      <p:sp>
        <p:nvSpPr>
          <p:cNvPr id="5" name="Rectangle 26"/>
          <p:cNvSpPr txBox="1">
            <a:spLocks noChangeArrowheads="1"/>
          </p:cNvSpPr>
          <p:nvPr/>
        </p:nvSpPr>
        <p:spPr>
          <a:xfrm>
            <a:off x="3962400" y="1741785"/>
            <a:ext cx="4902200" cy="4038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Shoe&amp; Shoe::operator=(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			const Shoe&amp; shoe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m_size =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	new int(*shoe.m_size);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m_brand =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	new string(*shoe.m_brand);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// In main()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Shoe a(7, "abc");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Shoe b(4, "edf");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>
                <a:latin typeface="Courier New" panose="02070309020205020404" pitchFamily="49" charset="0"/>
              </a:rPr>
              <a:t>b = a;</a:t>
            </a:r>
            <a:endParaRPr 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1700510"/>
            <a:ext cx="1600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Shoe a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-------------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int *m_size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string *m_brand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0" y="162431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48000" y="223391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abc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2286000" y="185291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438400" y="246251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838200" y="3376910"/>
            <a:ext cx="1600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Shoe b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-------------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int *m_size</a:t>
            </a:r>
          </a:p>
          <a:p>
            <a:pPr algn="ctr"/>
            <a:r>
              <a:rPr lang="en-US" sz="1800">
                <a:latin typeface="Arial" panose="020B0604020202020204" pitchFamily="34" charset="0"/>
              </a:rPr>
              <a:t>string *m_brand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048000" y="337691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048000" y="398651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panose="020B0604020202020204" pitchFamily="34" charset="0"/>
              </a:rPr>
              <a:t>edf</a:t>
            </a: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V="1">
            <a:off x="2438400" y="413891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V="1">
            <a:off x="2286000" y="360551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762000" y="5205710"/>
            <a:ext cx="2743200" cy="923330"/>
          </a:xfrm>
          <a:prstGeom prst="rect">
            <a:avLst/>
          </a:prstGeom>
          <a:noFill/>
          <a:ln w="38100">
            <a:solidFill>
              <a:schemeClr val="fol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folHlink"/>
                </a:solidFill>
                <a:latin typeface="Arial" panose="020B0604020202020204" pitchFamily="34" charset="0"/>
              </a:rPr>
              <a:t>What happened to the memory b was pointing to first???</a:t>
            </a:r>
          </a:p>
        </p:txBody>
      </p:sp>
    </p:spTree>
    <p:extLst>
      <p:ext uri="{BB962C8B-B14F-4D97-AF65-F5344CB8AC3E}">
        <p14:creationId xmlns:p14="http://schemas.microsoft.com/office/powerpoint/2010/main" val="225162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this?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 smtClean="0">
                <a:latin typeface="Courier New" panose="02070309020205020404" pitchFamily="49" charset="0"/>
              </a:rPr>
              <a:t>void  Shoe</a:t>
            </a:r>
            <a:r>
              <a:rPr lang="en-US" sz="2400" b="1" dirty="0">
                <a:latin typeface="Courier New" panose="02070309020205020404" pitchFamily="49" charset="0"/>
              </a:rPr>
              <a:t>::operator=( </a:t>
            </a:r>
            <a:r>
              <a:rPr lang="en-US" sz="2400" b="1" dirty="0" err="1">
                <a:latin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</a:rPr>
              <a:t> Shoe&amp; shoe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	*</a:t>
            </a:r>
            <a:r>
              <a:rPr lang="en-US" sz="2400" b="1" dirty="0" err="1">
                <a:latin typeface="Courier New" panose="02070309020205020404" pitchFamily="49" charset="0"/>
              </a:rPr>
              <a:t>m_size</a:t>
            </a:r>
            <a:r>
              <a:rPr lang="en-US" sz="2400" b="1" dirty="0">
                <a:latin typeface="Courier New" panose="02070309020205020404" pitchFamily="49" charset="0"/>
              </a:rPr>
              <a:t> = *</a:t>
            </a:r>
            <a:r>
              <a:rPr lang="en-US" sz="2400" b="1" dirty="0" err="1">
                <a:latin typeface="Courier New" panose="02070309020205020404" pitchFamily="49" charset="0"/>
              </a:rPr>
              <a:t>shoe.m_size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	*</a:t>
            </a:r>
            <a:r>
              <a:rPr lang="en-US" sz="2400" b="1" dirty="0" err="1">
                <a:latin typeface="Courier New" panose="02070309020205020404" pitchFamily="49" charset="0"/>
              </a:rPr>
              <a:t>m_brand</a:t>
            </a:r>
            <a:r>
              <a:rPr lang="en-US" sz="2400" b="1" dirty="0">
                <a:latin typeface="Courier New" panose="02070309020205020404" pitchFamily="49" charset="0"/>
              </a:rPr>
              <a:t> = *</a:t>
            </a:r>
            <a:r>
              <a:rPr lang="en-US" sz="2400" b="1" dirty="0" err="1">
                <a:latin typeface="Courier New" panose="02070309020205020404" pitchFamily="49" charset="0"/>
              </a:rPr>
              <a:t>shoe.m_brand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 smtClean="0">
                <a:latin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Shoe a(7, </a:t>
            </a:r>
            <a:r>
              <a:rPr lang="en-US" sz="2400" b="1" dirty="0" smtClean="0">
                <a:latin typeface="Courier New" panose="02070309020205020404" pitchFamily="49" charset="0"/>
              </a:rPr>
              <a:t>"</a:t>
            </a:r>
            <a:r>
              <a:rPr lang="en-US" sz="2400" b="1" dirty="0" err="1" smtClean="0">
                <a:latin typeface="Courier New" panose="02070309020205020404" pitchFamily="49" charset="0"/>
              </a:rPr>
              <a:t>abc</a:t>
            </a:r>
            <a:r>
              <a:rPr lang="en-US" sz="2400" b="1" dirty="0" smtClean="0">
                <a:latin typeface="Courier New" panose="02070309020205020404" pitchFamily="49" charset="0"/>
              </a:rPr>
              <a:t>")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Shoe b(4, </a:t>
            </a:r>
            <a:r>
              <a:rPr lang="en-US" sz="2400" b="1" dirty="0" smtClean="0">
                <a:latin typeface="Courier New" panose="02070309020205020404" pitchFamily="49" charset="0"/>
              </a:rPr>
              <a:t>"</a:t>
            </a:r>
            <a:r>
              <a:rPr lang="en-US" sz="2400" b="1" dirty="0" err="1" smtClean="0">
                <a:latin typeface="Courier New" panose="02070309020205020404" pitchFamily="49" charset="0"/>
              </a:rPr>
              <a:t>edf</a:t>
            </a:r>
            <a:r>
              <a:rPr lang="en-US" sz="2400" b="1" dirty="0" smtClean="0">
                <a:latin typeface="Courier New" panose="02070309020205020404" pitchFamily="49" charset="0"/>
              </a:rPr>
              <a:t>")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Shoe c(9, </a:t>
            </a:r>
            <a:r>
              <a:rPr lang="en-US" sz="2400" b="1" dirty="0" smtClean="0">
                <a:latin typeface="Courier New" panose="02070309020205020404" pitchFamily="49" charset="0"/>
              </a:rPr>
              <a:t>"</a:t>
            </a:r>
            <a:r>
              <a:rPr lang="en-US" sz="2400" b="1" dirty="0" err="1" smtClean="0">
                <a:latin typeface="Courier New" panose="02070309020205020404" pitchFamily="49" charset="0"/>
              </a:rPr>
              <a:t>ghi</a:t>
            </a:r>
            <a:r>
              <a:rPr lang="en-US" sz="2400" b="1" dirty="0" smtClean="0">
                <a:latin typeface="Courier New" panose="02070309020205020404" pitchFamily="49" charset="0"/>
              </a:rPr>
              <a:t>")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c = b = a;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62600" y="4572000"/>
            <a:ext cx="2438400" cy="923330"/>
          </a:xfrm>
          <a:prstGeom prst="rect">
            <a:avLst/>
          </a:prstGeom>
          <a:noFill/>
          <a:ln w="38100">
            <a:solidFill>
              <a:schemeClr val="fol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folHlink"/>
                </a:solidFill>
                <a:latin typeface="Arial" panose="020B0604020202020204" pitchFamily="34" charset="0"/>
              </a:rPr>
              <a:t>How does the c = b work, when b = a returns nothing??</a:t>
            </a:r>
          </a:p>
        </p:txBody>
      </p:sp>
    </p:spTree>
    <p:extLst>
      <p:ext uri="{BB962C8B-B14F-4D97-AF65-F5344CB8AC3E}">
        <p14:creationId xmlns:p14="http://schemas.microsoft.com/office/powerpoint/2010/main" val="280069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Fixed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Shoe&amp; Shoe::operator=( </a:t>
            </a:r>
            <a:r>
              <a:rPr lang="en-US" sz="2400" b="1" dirty="0" err="1">
                <a:latin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</a:rPr>
              <a:t> Shoe&amp; shoe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	*</a:t>
            </a:r>
            <a:r>
              <a:rPr lang="en-US" sz="2400" b="1" dirty="0" err="1">
                <a:latin typeface="Courier New" panose="02070309020205020404" pitchFamily="49" charset="0"/>
              </a:rPr>
              <a:t>m_size</a:t>
            </a:r>
            <a:r>
              <a:rPr lang="en-US" sz="2400" b="1" dirty="0">
                <a:latin typeface="Courier New" panose="02070309020205020404" pitchFamily="49" charset="0"/>
              </a:rPr>
              <a:t> = *</a:t>
            </a:r>
            <a:r>
              <a:rPr lang="en-US" sz="2400" b="1" dirty="0" err="1">
                <a:latin typeface="Courier New" panose="02070309020205020404" pitchFamily="49" charset="0"/>
              </a:rPr>
              <a:t>shoe.m_size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	*</a:t>
            </a:r>
            <a:r>
              <a:rPr lang="en-US" sz="2400" b="1" dirty="0" err="1">
                <a:latin typeface="Courier New" panose="02070309020205020404" pitchFamily="49" charset="0"/>
              </a:rPr>
              <a:t>m_brand</a:t>
            </a:r>
            <a:r>
              <a:rPr lang="en-US" sz="2400" b="1" dirty="0">
                <a:latin typeface="Courier New" panose="02070309020205020404" pitchFamily="49" charset="0"/>
              </a:rPr>
              <a:t> = *</a:t>
            </a:r>
            <a:r>
              <a:rPr lang="en-US" sz="2400" b="1" dirty="0" err="1">
                <a:latin typeface="Courier New" panose="02070309020205020404" pitchFamily="49" charset="0"/>
              </a:rPr>
              <a:t>shoe.m_brand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	return *this;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Shoe a(7, </a:t>
            </a:r>
            <a:r>
              <a:rPr lang="en-US" sz="2400" b="1" dirty="0" smtClean="0">
                <a:latin typeface="Courier New" panose="02070309020205020404" pitchFamily="49" charset="0"/>
              </a:rPr>
              <a:t>"</a:t>
            </a:r>
            <a:r>
              <a:rPr lang="en-US" sz="2400" b="1" dirty="0" err="1" smtClean="0">
                <a:latin typeface="Courier New" panose="02070309020205020404" pitchFamily="49" charset="0"/>
              </a:rPr>
              <a:t>abc</a:t>
            </a:r>
            <a:r>
              <a:rPr lang="en-US" sz="2400" b="1" dirty="0" smtClean="0">
                <a:latin typeface="Courier New" panose="02070309020205020404" pitchFamily="49" charset="0"/>
              </a:rPr>
              <a:t>")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Shoe b(4, </a:t>
            </a:r>
            <a:r>
              <a:rPr lang="en-US" sz="2400" b="1" dirty="0" smtClean="0">
                <a:latin typeface="Courier New" panose="02070309020205020404" pitchFamily="49" charset="0"/>
              </a:rPr>
              <a:t>"</a:t>
            </a:r>
            <a:r>
              <a:rPr lang="en-US" sz="2400" b="1" dirty="0" err="1" smtClean="0">
                <a:latin typeface="Courier New" panose="02070309020205020404" pitchFamily="49" charset="0"/>
              </a:rPr>
              <a:t>edf</a:t>
            </a:r>
            <a:r>
              <a:rPr lang="en-US" sz="2400" b="1" dirty="0" smtClean="0">
                <a:latin typeface="Courier New" panose="02070309020205020404" pitchFamily="49" charset="0"/>
              </a:rPr>
              <a:t>")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Shoe c(9, </a:t>
            </a:r>
            <a:r>
              <a:rPr lang="en-US" sz="2400" b="1" dirty="0" smtClean="0">
                <a:latin typeface="Courier New" panose="02070309020205020404" pitchFamily="49" charset="0"/>
              </a:rPr>
              <a:t>"</a:t>
            </a:r>
            <a:r>
              <a:rPr lang="en-US" sz="2400" b="1" dirty="0" err="1" smtClean="0">
                <a:latin typeface="Courier New" panose="02070309020205020404" pitchFamily="49" charset="0"/>
              </a:rPr>
              <a:t>ghi</a:t>
            </a:r>
            <a:r>
              <a:rPr lang="en-US" sz="2400" b="1" dirty="0" smtClean="0">
                <a:latin typeface="Courier New" panose="02070309020205020404" pitchFamily="49" charset="0"/>
              </a:rPr>
              <a:t>")</a:t>
            </a:r>
            <a:r>
              <a:rPr lang="en-US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c = b = a;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 flipV="1">
            <a:off x="3289300" y="3378200"/>
            <a:ext cx="14478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13300" y="3530600"/>
            <a:ext cx="2451100" cy="1061829"/>
          </a:xfrm>
          <a:prstGeom prst="rect">
            <a:avLst/>
          </a:prstGeom>
          <a:noFill/>
          <a:ln w="38100">
            <a:solidFill>
              <a:schemeClr val="fol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folHlink"/>
                </a:solidFill>
                <a:latin typeface="Arial" panose="020B0604020202020204" pitchFamily="34" charset="0"/>
              </a:rPr>
              <a:t>What’s this?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>
                <a:solidFill>
                  <a:schemeClr val="folHlink"/>
                </a:solidFill>
                <a:latin typeface="Arial" panose="020B0604020202020204" pitchFamily="34" charset="0"/>
              </a:rPr>
              <a:t> – a pointer to the current object</a:t>
            </a:r>
          </a:p>
        </p:txBody>
      </p:sp>
    </p:spTree>
    <p:extLst>
      <p:ext uri="{BB962C8B-B14F-4D97-AF65-F5344CB8AC3E}">
        <p14:creationId xmlns:p14="http://schemas.microsoft.com/office/powerpoint/2010/main" val="224498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Self-Assignment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</a:rPr>
              <a:t>RentalSystem</a:t>
            </a:r>
            <a:r>
              <a:rPr lang="en-US" sz="1600" b="1" dirty="0"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public: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// Assume constructor, other methods…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</a:t>
            </a:r>
            <a:r>
              <a:rPr lang="en-US" sz="1600" b="1" dirty="0" err="1">
                <a:latin typeface="Courier New" panose="02070309020205020404" pitchFamily="49" charset="0"/>
              </a:rPr>
              <a:t>RentalSystem</a:t>
            </a:r>
            <a:r>
              <a:rPr lang="en-US" sz="1600" b="1" dirty="0">
                <a:latin typeface="Courier New" panose="02070309020205020404" pitchFamily="49" charset="0"/>
              </a:rPr>
              <a:t>&amp; operator=(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	</a:t>
            </a:r>
            <a:r>
              <a:rPr lang="en-US" sz="1600" b="1" dirty="0" err="1">
                <a:latin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RentalSystem</a:t>
            </a:r>
            <a:r>
              <a:rPr lang="en-US" sz="1600" b="1" dirty="0">
                <a:latin typeface="Courier New" panose="02070309020205020404" pitchFamily="49" charset="0"/>
              </a:rPr>
              <a:t> &amp; </a:t>
            </a:r>
            <a:r>
              <a:rPr lang="en-US" sz="1600" b="1" dirty="0" err="1">
                <a:latin typeface="Courier New" panose="02070309020205020404" pitchFamily="49" charset="0"/>
              </a:rPr>
              <a:t>rs</a:t>
            </a:r>
            <a:r>
              <a:rPr lang="en-US" sz="1600" b="1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private: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Customer *</a:t>
            </a:r>
            <a:r>
              <a:rPr lang="en-US" sz="1600" b="1" dirty="0" err="1">
                <a:latin typeface="Courier New" panose="02070309020205020404" pitchFamily="49" charset="0"/>
              </a:rPr>
              <a:t>m_customers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m_nbrOfCustomers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 err="1">
                <a:latin typeface="Courier New" panose="02070309020205020404" pitchFamily="49" charset="0"/>
              </a:rPr>
              <a:t>RentalSystem</a:t>
            </a:r>
            <a:r>
              <a:rPr lang="en-US" sz="1600" b="1" dirty="0">
                <a:latin typeface="Courier New" panose="02070309020205020404" pitchFamily="49" charset="0"/>
              </a:rPr>
              <a:t>&amp; </a:t>
            </a:r>
            <a:r>
              <a:rPr lang="en-US" sz="1600" b="1" dirty="0" err="1">
                <a:latin typeface="Courier New" panose="02070309020205020404" pitchFamily="49" charset="0"/>
              </a:rPr>
              <a:t>RentalSystem</a:t>
            </a:r>
            <a:r>
              <a:rPr lang="en-US" sz="1600" b="1" dirty="0">
                <a:latin typeface="Courier New" panose="02070309020205020404" pitchFamily="49" charset="0"/>
              </a:rPr>
              <a:t>::operator=(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	</a:t>
            </a:r>
            <a:r>
              <a:rPr lang="en-US" sz="1600" b="1" dirty="0" err="1">
                <a:latin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RentalSystem</a:t>
            </a:r>
            <a:r>
              <a:rPr lang="en-US" sz="1600" b="1" dirty="0">
                <a:latin typeface="Courier New" panose="02070309020205020404" pitchFamily="49" charset="0"/>
              </a:rPr>
              <a:t> &amp; </a:t>
            </a:r>
            <a:r>
              <a:rPr lang="en-US" sz="1600" b="1" dirty="0" err="1">
                <a:latin typeface="Courier New" panose="02070309020205020404" pitchFamily="49" charset="0"/>
              </a:rPr>
              <a:t>rs</a:t>
            </a:r>
            <a:r>
              <a:rPr lang="en-US" sz="1600" b="1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delete [] </a:t>
            </a:r>
            <a:r>
              <a:rPr lang="en-US" sz="1600" b="1" dirty="0" err="1">
                <a:latin typeface="Courier New" panose="02070309020205020404" pitchFamily="49" charset="0"/>
              </a:rPr>
              <a:t>m_customers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</a:rPr>
              <a:t>m_customers</a:t>
            </a:r>
            <a:r>
              <a:rPr lang="en-US" sz="1600" b="1" dirty="0">
                <a:latin typeface="Courier New" panose="02070309020205020404" pitchFamily="49" charset="0"/>
              </a:rPr>
              <a:t> = new Customer[</a:t>
            </a:r>
            <a:r>
              <a:rPr lang="en-US" sz="1600" b="1" dirty="0" err="1">
                <a:latin typeface="Courier New" panose="02070309020205020404" pitchFamily="49" charset="0"/>
              </a:rPr>
              <a:t>rs.m_nbrOfCustomers</a:t>
            </a:r>
            <a:r>
              <a:rPr lang="en-US" sz="1600" b="1" dirty="0">
                <a:latin typeface="Courier New" panose="02070309020205020404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for (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</a:rPr>
              <a:t> = 0; </a:t>
            </a:r>
            <a:r>
              <a:rPr lang="en-US" sz="1600" b="1" dirty="0" err="1">
                <a:latin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</a:rPr>
              <a:t> &lt; </a:t>
            </a:r>
            <a:r>
              <a:rPr lang="en-US" sz="1600" b="1" dirty="0" err="1">
                <a:latin typeface="Courier New" panose="02070309020205020404" pitchFamily="49" charset="0"/>
              </a:rPr>
              <a:t>rs.m_nbrOfCustomers</a:t>
            </a:r>
            <a:r>
              <a:rPr lang="en-US" sz="1600" b="1" dirty="0">
                <a:latin typeface="Courier New" panose="02070309020205020404" pitchFamily="49" charset="0"/>
              </a:rPr>
              <a:t>; ++</a:t>
            </a:r>
            <a:r>
              <a:rPr lang="en-US" sz="1600" b="1" dirty="0" err="1">
                <a:latin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</a:t>
            </a:r>
            <a:r>
              <a:rPr lang="en-US" sz="1600" b="1" dirty="0" err="1">
                <a:latin typeface="Courier New" panose="02070309020205020404" pitchFamily="49" charset="0"/>
              </a:rPr>
              <a:t>m_customers</a:t>
            </a:r>
            <a:r>
              <a:rPr lang="en-US" sz="1600" b="1" dirty="0">
                <a:latin typeface="Courier New" panose="02070309020205020404" pitchFamily="49" charset="0"/>
              </a:rPr>
              <a:t>[</a:t>
            </a:r>
            <a:r>
              <a:rPr lang="en-US" sz="1600" b="1" dirty="0" err="1">
                <a:latin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</a:rPr>
              <a:t>] = </a:t>
            </a:r>
            <a:r>
              <a:rPr lang="en-US" sz="1600" b="1" dirty="0" err="1">
                <a:latin typeface="Courier New" panose="02070309020205020404" pitchFamily="49" charset="0"/>
              </a:rPr>
              <a:t>rs.m_customers</a:t>
            </a:r>
            <a:r>
              <a:rPr lang="en-US" sz="1600" b="1" dirty="0">
                <a:latin typeface="Courier New" panose="02070309020205020404" pitchFamily="49" charset="0"/>
              </a:rPr>
              <a:t>[</a:t>
            </a:r>
            <a:r>
              <a:rPr lang="en-US" sz="1600" b="1" dirty="0" err="1">
                <a:latin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return *this;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791200" y="2590800"/>
            <a:ext cx="3048000" cy="1754326"/>
          </a:xfrm>
          <a:prstGeom prst="rect">
            <a:avLst/>
          </a:prstGeom>
          <a:noFill/>
          <a:ln w="38100">
            <a:solidFill>
              <a:schemeClr val="fol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What happens when you do the following?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RentalSystem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customers…</a:t>
            </a:r>
          </a:p>
          <a:p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= r;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 from </a:t>
            </a:r>
            <a:r>
              <a:rPr lang="en-US" dirty="0" smtClean="0"/>
              <a:t>Self-Assignment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err="1">
                <a:latin typeface="Courier New" panose="02070309020205020404" pitchFamily="49" charset="0"/>
              </a:rPr>
              <a:t>RentalSystem</a:t>
            </a:r>
            <a:r>
              <a:rPr lang="en-US" sz="2000" b="1" dirty="0">
                <a:latin typeface="Courier New" panose="02070309020205020404" pitchFamily="49" charset="0"/>
              </a:rPr>
              <a:t>&amp; </a:t>
            </a:r>
            <a:r>
              <a:rPr lang="en-US" sz="2000" b="1" dirty="0" err="1">
                <a:latin typeface="Courier New" panose="02070309020205020404" pitchFamily="49" charset="0"/>
              </a:rPr>
              <a:t>RentalSystem</a:t>
            </a:r>
            <a:r>
              <a:rPr lang="en-US" sz="2000" b="1" dirty="0">
                <a:latin typeface="Courier New" panose="02070309020205020404" pitchFamily="49" charset="0"/>
              </a:rPr>
              <a:t>::operator=(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	</a:t>
            </a:r>
            <a:r>
              <a:rPr lang="en-US" sz="2000" b="1" dirty="0" err="1">
                <a:latin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</a:rPr>
              <a:t>RentalSystem</a:t>
            </a:r>
            <a:r>
              <a:rPr lang="en-US" sz="2000" b="1" dirty="0">
                <a:latin typeface="Courier New" panose="02070309020205020404" pitchFamily="49" charset="0"/>
              </a:rPr>
              <a:t> &amp; </a:t>
            </a:r>
            <a:r>
              <a:rPr lang="en-US" sz="2000" b="1" dirty="0" err="1">
                <a:latin typeface="Courier New" panose="02070309020205020404" pitchFamily="49" charset="0"/>
              </a:rPr>
              <a:t>rs</a:t>
            </a:r>
            <a:r>
              <a:rPr lang="en-US" sz="2000" b="1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</a:rPr>
              <a:t>	// If this is NOT the same object as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rs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if ( this != &amp;</a:t>
            </a:r>
            <a:r>
              <a:rPr lang="en-US" sz="2000" b="1" dirty="0" err="1">
                <a:latin typeface="Courier New" panose="02070309020205020404" pitchFamily="49" charset="0"/>
              </a:rPr>
              <a:t>rs</a:t>
            </a:r>
            <a:r>
              <a:rPr lang="en-US" sz="2000" b="1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delete [] </a:t>
            </a:r>
            <a:r>
              <a:rPr lang="en-US" sz="2000" b="1" dirty="0" err="1">
                <a:latin typeface="Courier New" panose="02070309020205020404" pitchFamily="49" charset="0"/>
              </a:rPr>
              <a:t>m_customers</a:t>
            </a:r>
            <a:r>
              <a:rPr lang="en-US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</a:rPr>
              <a:t>m_customers</a:t>
            </a:r>
            <a:r>
              <a:rPr lang="en-US" sz="2000" b="1" dirty="0">
                <a:latin typeface="Courier New" panose="02070309020205020404" pitchFamily="49" charset="0"/>
              </a:rPr>
              <a:t> = new Customer[</a:t>
            </a:r>
            <a:r>
              <a:rPr lang="en-US" sz="2000" b="1" dirty="0" err="1">
                <a:latin typeface="Courier New" panose="02070309020205020404" pitchFamily="49" charset="0"/>
              </a:rPr>
              <a:t>rs.m_nbrOfCustomers</a:t>
            </a:r>
            <a:r>
              <a:rPr lang="en-US" sz="2000" b="1" dirty="0">
                <a:latin typeface="Courier New" panose="02070309020205020404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for (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</a:rPr>
              <a:t> &lt; </a:t>
            </a:r>
            <a:r>
              <a:rPr lang="en-US" sz="2000" b="1" dirty="0" err="1">
                <a:latin typeface="Courier New" panose="02070309020205020404" pitchFamily="49" charset="0"/>
              </a:rPr>
              <a:t>rs.m_nbrOfCustomers</a:t>
            </a:r>
            <a:r>
              <a:rPr lang="en-US" sz="2000" b="1" dirty="0">
                <a:latin typeface="Courier New" panose="02070309020205020404" pitchFamily="49" charset="0"/>
              </a:rPr>
              <a:t>; ++</a:t>
            </a:r>
            <a:r>
              <a:rPr lang="en-US" sz="2000" b="1" dirty="0" err="1">
                <a:latin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	</a:t>
            </a:r>
            <a:r>
              <a:rPr lang="en-US" sz="2000" b="1" dirty="0" err="1">
                <a:latin typeface="Courier New" panose="02070309020205020404" pitchFamily="49" charset="0"/>
              </a:rPr>
              <a:t>m_customers</a:t>
            </a:r>
            <a:r>
              <a:rPr lang="en-US" sz="2000" b="1" dirty="0">
                <a:latin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</a:rPr>
              <a:t>rs.m_customers</a:t>
            </a:r>
            <a:r>
              <a:rPr lang="en-US" sz="2000" b="1" dirty="0">
                <a:latin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return *this;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671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is out – get started now!</a:t>
            </a:r>
          </a:p>
          <a:p>
            <a:pPr lvl="1"/>
            <a:r>
              <a:rPr lang="en-US" sz="3200" dirty="0" smtClean="0"/>
              <a:t>Due </a:t>
            </a:r>
            <a:r>
              <a:rPr lang="en-US" sz="3200" dirty="0" smtClean="0"/>
              <a:t>Thursday, March 31st</a:t>
            </a:r>
          </a:p>
          <a:p>
            <a:pPr lvl="3"/>
            <a:endParaRPr lang="en-US" dirty="0"/>
          </a:p>
          <a:p>
            <a:r>
              <a:rPr lang="en-US" dirty="0" smtClean="0"/>
              <a:t>Exam 2 is in 2 weeks</a:t>
            </a:r>
          </a:p>
          <a:p>
            <a:pPr lvl="1"/>
            <a:r>
              <a:rPr lang="en-US" dirty="0" smtClean="0"/>
              <a:t>Will focus heavily on:</a:t>
            </a:r>
          </a:p>
          <a:p>
            <a:pPr lvl="2"/>
            <a:r>
              <a:rPr lang="en-US" sz="2800" dirty="0" smtClean="0"/>
              <a:t>Classes</a:t>
            </a:r>
          </a:p>
          <a:p>
            <a:pPr lvl="2"/>
            <a:r>
              <a:rPr lang="en-US" sz="2800" dirty="0" smtClean="0"/>
              <a:t>Inheritance</a:t>
            </a:r>
          </a:p>
          <a:p>
            <a:pPr lvl="2"/>
            <a:r>
              <a:rPr lang="en-US" sz="2800" dirty="0" smtClean="0"/>
              <a:t>Linked Lists</a:t>
            </a:r>
          </a:p>
          <a:p>
            <a:pPr lvl="2"/>
            <a:r>
              <a:rPr lang="en-US" sz="2800" dirty="0" smtClean="0"/>
              <a:t>Dynamic Memory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cover some miscellaneous topics:</a:t>
            </a:r>
          </a:p>
          <a:p>
            <a:pPr lvl="1"/>
            <a:r>
              <a:rPr lang="en-US" sz="3200" dirty="0"/>
              <a:t>Friends</a:t>
            </a:r>
          </a:p>
          <a:p>
            <a:pPr lvl="1"/>
            <a:r>
              <a:rPr lang="en-US" sz="3200" dirty="0" smtClean="0"/>
              <a:t>Destructors</a:t>
            </a:r>
          </a:p>
          <a:p>
            <a:pPr lvl="2"/>
            <a:r>
              <a:rPr lang="en-US" sz="3200" dirty="0" smtClean="0"/>
              <a:t>Freeing memory in a structure</a:t>
            </a:r>
            <a:endParaRPr lang="en-US" sz="2800" dirty="0"/>
          </a:p>
          <a:p>
            <a:pPr lvl="1"/>
            <a:r>
              <a:rPr lang="en-US" sz="3200" dirty="0"/>
              <a:t>Copy Constructors</a:t>
            </a:r>
          </a:p>
          <a:p>
            <a:pPr lvl="1"/>
            <a:r>
              <a:rPr lang="en-US" sz="3200" dirty="0"/>
              <a:t>Assignment Operators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Friend Functions and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Friends?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direct access to private variables is not possible if the function is not a class method</a:t>
            </a:r>
          </a:p>
          <a:p>
            <a:pPr lvl="3"/>
            <a:endParaRPr lang="en-US" dirty="0"/>
          </a:p>
          <a:p>
            <a:r>
              <a:rPr lang="en-US" dirty="0" smtClean="0"/>
              <a:t>But using accessors can be cumbersome, especially for something like an overloaded insertion operator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  <a:p>
            <a:r>
              <a:rPr lang="en-US" dirty="0" smtClean="0"/>
              <a:t>Use a “friend” function to give direct access, even though the function is not called on an object of that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7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Non-member </a:t>
            </a:r>
            <a:r>
              <a:rPr lang="en-US" dirty="0"/>
              <a:t>functions that have </a:t>
            </a:r>
            <a:br>
              <a:rPr lang="en-US" dirty="0"/>
            </a:br>
            <a:r>
              <a:rPr lang="en-US" dirty="0"/>
              <a:t>member-style access</a:t>
            </a:r>
          </a:p>
          <a:p>
            <a:pPr lvl="3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Function </a:t>
            </a:r>
            <a:r>
              <a:rPr lang="en-US" dirty="0"/>
              <a:t>is declared </a:t>
            </a:r>
            <a:r>
              <a:rPr lang="en-US" u="sng" dirty="0"/>
              <a:t>inside</a:t>
            </a:r>
            <a:r>
              <a:rPr lang="en-US" dirty="0"/>
              <a:t> the class</a:t>
            </a:r>
          </a:p>
          <a:p>
            <a:pPr lvl="1" eaLnBrk="1" hangingPunct="1">
              <a:defRPr/>
            </a:pPr>
            <a:r>
              <a:rPr lang="en-US" dirty="0" smtClean="0"/>
              <a:t>Will </a:t>
            </a:r>
            <a:r>
              <a:rPr lang="en-US" dirty="0"/>
              <a:t>be public regardless of specifier</a:t>
            </a:r>
          </a:p>
          <a:p>
            <a:pPr lvl="3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Designate </a:t>
            </a:r>
            <a:r>
              <a:rPr lang="en-US" dirty="0"/>
              <a:t>using the </a:t>
            </a:r>
            <a:r>
              <a:rPr lang="en-US" b="1" i="1" dirty="0"/>
              <a:t>friend</a:t>
            </a:r>
            <a:r>
              <a:rPr lang="en-US" dirty="0"/>
              <a:t> keyword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 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aFriendFunction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Classes </a:t>
            </a:r>
            <a:r>
              <a:rPr lang="en-US" altLang="en-US" dirty="0"/>
              <a:t>can also be declared to be friends of another class</a:t>
            </a:r>
          </a:p>
          <a:p>
            <a:pPr lvl="3" eaLnBrk="1" hangingPunct="1"/>
            <a:endParaRPr lang="en-US" alt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Milo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friend class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Otis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Otis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{ ... };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791200" y="2819400"/>
            <a:ext cx="2819400" cy="15700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the Otis class now has access to all of the private members of the Milo class</a:t>
            </a:r>
          </a:p>
        </p:txBody>
      </p:sp>
    </p:spTree>
    <p:extLst>
      <p:ext uri="{BB962C8B-B14F-4D97-AF65-F5344CB8AC3E}">
        <p14:creationId xmlns:p14="http://schemas.microsoft.com/office/powerpoint/2010/main" val="203225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When </a:t>
            </a:r>
            <a:r>
              <a:rPr lang="en-US" dirty="0"/>
              <a:t>one class references another in its definition, we need a </a:t>
            </a:r>
            <a:r>
              <a:rPr lang="en-US" b="1" i="1" dirty="0"/>
              <a:t>forward declaration</a:t>
            </a:r>
          </a:p>
          <a:p>
            <a:pPr lvl="1">
              <a:defRPr/>
            </a:pPr>
            <a:r>
              <a:rPr lang="en-US" dirty="0" smtClean="0"/>
              <a:t>Tell the compiler it exists, without defining it</a:t>
            </a:r>
          </a:p>
          <a:p>
            <a:pPr lvl="3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dirty="0"/>
              <a:t>order to reference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Otis</a:t>
            </a:r>
            <a:r>
              <a:rPr lang="en-US" dirty="0"/>
              <a:t> class before it’s defined, we need something similar: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before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Milo</a:t>
            </a:r>
            <a:r>
              <a:rPr lang="en-US" dirty="0"/>
              <a:t> class declaration</a:t>
            </a:r>
          </a:p>
          <a:p>
            <a:pPr eaLnBrk="1" hangingPunct="1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63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13234</TotalTime>
  <Words>1117</Words>
  <Application>Microsoft Office PowerPoint</Application>
  <PresentationFormat>On-screen Show (4:3)</PresentationFormat>
  <Paragraphs>390</Paragraphs>
  <Slides>35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CMSC202  Computer Science II for Majors  Lecture 13 –  Friends and More</vt:lpstr>
      <vt:lpstr>Last Class We Covered</vt:lpstr>
      <vt:lpstr>Any Questions from Last Time?</vt:lpstr>
      <vt:lpstr>Today’s Objectives</vt:lpstr>
      <vt:lpstr>Friend Functions and Classes</vt:lpstr>
      <vt:lpstr>Why Have Friends?</vt:lpstr>
      <vt:lpstr>Friend Functions</vt:lpstr>
      <vt:lpstr>Friend Classes</vt:lpstr>
      <vt:lpstr>Forward Declarations</vt:lpstr>
      <vt:lpstr>Using Friends</vt:lpstr>
      <vt:lpstr>Destructors</vt:lpstr>
      <vt:lpstr>Destructors</vt:lpstr>
      <vt:lpstr>Destructor Example: Date</vt:lpstr>
      <vt:lpstr>Destructor Example: Date</vt:lpstr>
      <vt:lpstr>Creating a Destructor</vt:lpstr>
      <vt:lpstr>Basic Destructor Definition</vt:lpstr>
      <vt:lpstr>Security and Carefulness</vt:lpstr>
      <vt:lpstr>Ideal Destructor Definition</vt:lpstr>
      <vt:lpstr>Freeing Memory</vt:lpstr>
      <vt:lpstr>Freeing in Order</vt:lpstr>
      <vt:lpstr>Freeing in Order</vt:lpstr>
      <vt:lpstr>Copy Constructors and Assignment Operators</vt:lpstr>
      <vt:lpstr>Copying Objects…</vt:lpstr>
      <vt:lpstr>Copy Constructor</vt:lpstr>
      <vt:lpstr>Copy Constructor</vt:lpstr>
      <vt:lpstr>Why do we care?</vt:lpstr>
      <vt:lpstr>What do we want?</vt:lpstr>
      <vt:lpstr>Example</vt:lpstr>
      <vt:lpstr>What else?</vt:lpstr>
      <vt:lpstr>What’s Wrong With This?</vt:lpstr>
      <vt:lpstr>What’s wrong with this?</vt:lpstr>
      <vt:lpstr>Fixed</vt:lpstr>
      <vt:lpstr>Self-Assignment</vt:lpstr>
      <vt:lpstr>Protect from Self-Assignment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304</cp:revision>
  <dcterms:created xsi:type="dcterms:W3CDTF">2014-05-05T14:25:42Z</dcterms:created>
  <dcterms:modified xsi:type="dcterms:W3CDTF">2016-03-24T19:57:39Z</dcterms:modified>
</cp:coreProperties>
</file>